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sldIdLst>
    <p:sldId id="256" r:id="rId2"/>
    <p:sldId id="267" r:id="rId3"/>
    <p:sldId id="269" r:id="rId4"/>
    <p:sldId id="270" r:id="rId5"/>
    <p:sldId id="268" r:id="rId6"/>
    <p:sldId id="257" r:id="rId7"/>
    <p:sldId id="266" r:id="rId8"/>
    <p:sldId id="258" r:id="rId9"/>
    <p:sldId id="262" r:id="rId10"/>
    <p:sldId id="264" r:id="rId11"/>
    <p:sldId id="263" r:id="rId12"/>
    <p:sldId id="265" r:id="rId13"/>
    <p:sldId id="272" r:id="rId14"/>
    <p:sldId id="271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FE3CEE-6830-4A6A-AB6A-756CE0B1A074}" type="datetimeFigureOut">
              <a:rPr lang="en-US" smtClean="0"/>
              <a:pPr/>
              <a:t>5/24/2019</a:t>
            </a:fld>
            <a:endParaRPr lang="en-GB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6ED23A-5A2B-4468-8EF2-28B53BEC718E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FE3CEE-6830-4A6A-AB6A-756CE0B1A074}" type="datetimeFigureOut">
              <a:rPr lang="en-US" smtClean="0"/>
              <a:pPr/>
              <a:t>5/24/2019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6ED23A-5A2B-4468-8EF2-28B53BEC718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FE3CEE-6830-4A6A-AB6A-756CE0B1A074}" type="datetimeFigureOut">
              <a:rPr lang="en-US" smtClean="0"/>
              <a:pPr/>
              <a:t>5/24/2019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6ED23A-5A2B-4468-8EF2-28B53BEC718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FE3CEE-6830-4A6A-AB6A-756CE0B1A074}" type="datetimeFigureOut">
              <a:rPr lang="en-US" smtClean="0"/>
              <a:pPr/>
              <a:t>5/24/2019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6ED23A-5A2B-4468-8EF2-28B53BEC718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FE3CEE-6830-4A6A-AB6A-756CE0B1A074}" type="datetimeFigureOut">
              <a:rPr lang="en-US" smtClean="0"/>
              <a:pPr/>
              <a:t>5/24/2019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6ED23A-5A2B-4468-8EF2-28B53BEC718E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FE3CEE-6830-4A6A-AB6A-756CE0B1A074}" type="datetimeFigureOut">
              <a:rPr lang="en-US" smtClean="0"/>
              <a:pPr/>
              <a:t>5/24/2019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6ED23A-5A2B-4468-8EF2-28B53BEC718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FE3CEE-6830-4A6A-AB6A-756CE0B1A074}" type="datetimeFigureOut">
              <a:rPr lang="en-US" smtClean="0"/>
              <a:pPr/>
              <a:t>5/24/2019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6ED23A-5A2B-4468-8EF2-28B53BEC718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FE3CEE-6830-4A6A-AB6A-756CE0B1A074}" type="datetimeFigureOut">
              <a:rPr lang="en-US" smtClean="0"/>
              <a:pPr/>
              <a:t>5/24/2019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6ED23A-5A2B-4468-8EF2-28B53BEC718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FE3CEE-6830-4A6A-AB6A-756CE0B1A074}" type="datetimeFigureOut">
              <a:rPr lang="en-US" smtClean="0"/>
              <a:pPr/>
              <a:t>5/24/2019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6ED23A-5A2B-4468-8EF2-28B53BEC718E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FE3CEE-6830-4A6A-AB6A-756CE0B1A074}" type="datetimeFigureOut">
              <a:rPr lang="en-US" smtClean="0"/>
              <a:pPr/>
              <a:t>5/24/2019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6ED23A-5A2B-4468-8EF2-28B53BEC718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FE3CEE-6830-4A6A-AB6A-756CE0B1A074}" type="datetimeFigureOut">
              <a:rPr lang="en-US" smtClean="0"/>
              <a:pPr/>
              <a:t>5/24/2019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6ED23A-5A2B-4468-8EF2-28B53BEC718E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D5FE3CEE-6830-4A6A-AB6A-756CE0B1A074}" type="datetimeFigureOut">
              <a:rPr lang="en-US" smtClean="0"/>
              <a:pPr/>
              <a:t>5/24/2019</a:t>
            </a:fld>
            <a:endParaRPr lang="en-GB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GB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E86ED23A-5A2B-4468-8EF2-28B53BEC718E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571612"/>
            <a:ext cx="6008712" cy="1857388"/>
          </a:xfrm>
        </p:spPr>
        <p:txBody>
          <a:bodyPr anchor="t">
            <a:normAutofit lnSpcReduction="10000"/>
          </a:bodyPr>
          <a:lstStyle/>
          <a:p>
            <a:pPr algn="ctr"/>
            <a:r>
              <a:rPr lang="en-GB" sz="4000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Antigenic </a:t>
            </a:r>
            <a:r>
              <a:rPr lang="en-GB" sz="4000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Drift </a:t>
            </a:r>
            <a:r>
              <a:rPr lang="en-GB" sz="40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and Antigenic Shift </a:t>
            </a:r>
            <a:r>
              <a:rPr lang="en-GB" sz="4000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In Influenza Virus</a:t>
            </a:r>
            <a:endParaRPr lang="en-GB" sz="4000" dirty="0">
              <a:solidFill>
                <a:schemeClr val="tx1"/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:\Antigen-Drift_01_e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2976" y="928670"/>
            <a:ext cx="7000924" cy="464347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28604"/>
            <a:ext cx="6400800" cy="5643602"/>
          </a:xfrm>
        </p:spPr>
        <p:txBody>
          <a:bodyPr>
            <a:normAutofit/>
          </a:bodyPr>
          <a:lstStyle/>
          <a:p>
            <a:pPr algn="just">
              <a:buFont typeface="Arial" pitchFamily="34" charset="0"/>
              <a:buChar char="•"/>
            </a:pPr>
            <a:r>
              <a:rPr lang="en-GB" sz="2800" dirty="0" smtClean="0">
                <a:solidFill>
                  <a:schemeClr val="tx1"/>
                </a:solidFill>
              </a:rPr>
              <a:t>Not change in complete strain but still it may change the hemagglutinin spikes on the surface.</a:t>
            </a:r>
          </a:p>
          <a:p>
            <a:pPr algn="just">
              <a:buFont typeface="Arial" pitchFamily="34" charset="0"/>
              <a:buChar char="•"/>
            </a:pPr>
            <a:r>
              <a:rPr lang="en-GB" sz="2800" dirty="0" smtClean="0">
                <a:solidFill>
                  <a:schemeClr val="tx1"/>
                </a:solidFill>
              </a:rPr>
              <a:t>Influenza capsid is fill with hemagglutinin and neuraminidase spikes.</a:t>
            </a:r>
          </a:p>
          <a:p>
            <a:pPr algn="just">
              <a:buFont typeface="Arial" pitchFamily="34" charset="0"/>
              <a:buChar char="•"/>
            </a:pPr>
            <a:r>
              <a:rPr lang="en-GB" sz="2800" dirty="0" smtClean="0">
                <a:solidFill>
                  <a:schemeClr val="tx1"/>
                </a:solidFill>
              </a:rPr>
              <a:t>Small mutation in hemagglutinin may change the hemagglutinin spikes.</a:t>
            </a:r>
          </a:p>
          <a:p>
            <a:pPr algn="just">
              <a:buFont typeface="Arial" pitchFamily="34" charset="0"/>
              <a:buChar char="•"/>
            </a:pPr>
            <a:r>
              <a:rPr lang="en-GB" sz="2800" dirty="0" smtClean="0">
                <a:solidFill>
                  <a:schemeClr val="tx1"/>
                </a:solidFill>
              </a:rPr>
              <a:t>This make the protein unrecognizable to pre-existing host immunity.</a:t>
            </a:r>
          </a:p>
          <a:p>
            <a:pPr algn="just">
              <a:buFont typeface="Arial" pitchFamily="34" charset="0"/>
              <a:buChar char="•"/>
            </a:pPr>
            <a:r>
              <a:rPr lang="en-GB" sz="2800" dirty="0" smtClean="0">
                <a:solidFill>
                  <a:schemeClr val="tx1"/>
                </a:solidFill>
              </a:rPr>
              <a:t>So antibodies will no longer be functional as a result this virus can bind with host receptor and causing infection.</a:t>
            </a:r>
            <a:endParaRPr lang="en-GB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E:\image02049.jpe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928662" y="357166"/>
            <a:ext cx="7286676" cy="592935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Antigenic shift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process by which two or more different strains of a virus, or strain of two or more different viruses, combine to form a new subtype having a mixture of the surface antigens of the two or more original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strains.</a:t>
            </a:r>
          </a:p>
          <a:p>
            <a:pPr algn="just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Re-assortment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occurs among influenza viruses, whose genomes consist of eight distinct segments of RNA. 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These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segments act like mini-chromosomes, and each time a flu virus is assembled, it requires one copy of each segment.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8317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332657"/>
            <a:ext cx="8028384" cy="5976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92155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Influenza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family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 RNA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viruses </a:t>
            </a:r>
          </a:p>
          <a:p>
            <a:pPr algn="just"/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Orthomyxoviridae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Influenzavirus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infects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humans, other mammals, and birds, and causes all flu pandemics</a:t>
            </a:r>
          </a:p>
          <a:p>
            <a:pPr algn="just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Influenzavirus B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infects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humans and seals</a:t>
            </a:r>
          </a:p>
          <a:p>
            <a:pPr algn="just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Influenzavirus 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infects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humans, pigs, and dogs.</a:t>
            </a:r>
          </a:p>
          <a:p>
            <a:pPr algn="just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Influenzavirus D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infects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pigs and cattle</a:t>
            </a:r>
          </a:p>
          <a:p>
            <a:pPr algn="just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580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type A viruses are the most virulent human pathogens among the three influenza types and cause the most severe disease.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Influenza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viruses are further classified, based on the viral surface proteins hemagglutinin (HA or H) and neuraminidase (NA or N). 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Sixteen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 subtypes (or serotypes) and nine N subtypes of influenza A virus have been identified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37658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serotypes that have been confirmed in humans, ordered by the number of known human pandemic deaths, are:</a:t>
            </a:r>
          </a:p>
          <a:p>
            <a:pPr algn="just"/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H1N1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caused "Spanish flu" in 1918, "Swine flu" in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2009.</a:t>
            </a:r>
          </a:p>
          <a:p>
            <a:pPr algn="just"/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H2N2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caused "Asian Flu".</a:t>
            </a:r>
          </a:p>
          <a:p>
            <a:pPr algn="just"/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H3N2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caused "Hong Kong Flu".</a:t>
            </a:r>
          </a:p>
          <a:p>
            <a:pPr algn="just"/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H5N1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is a pandemic threat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H7N7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has unusual zoonotic potential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H1N2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is endemic in humans and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pigs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53501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NOMENCLATURE</a:t>
            </a:r>
            <a:r>
              <a:rPr lang="en-US" b="1" dirty="0"/>
              <a:t/>
            </a:r>
            <a:br>
              <a:rPr lang="en-US" b="1" dirty="0"/>
            </a:br>
            <a:endParaRPr lang="en-US" dirty="0"/>
          </a:p>
        </p:txBody>
      </p:sp>
      <p:pic>
        <p:nvPicPr>
          <p:cNvPr id="1026" name="Picture 2" descr="https://upload.wikimedia.org/wikipedia/commons/thumb/1/11/InfluenzaNomenclatureDiagram.svg/1024px-InfluenzaNomenclatureDiagram.sv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124744"/>
            <a:ext cx="7512769" cy="49449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032066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7290" y="785794"/>
            <a:ext cx="7535190" cy="5500726"/>
          </a:xfrm>
        </p:spPr>
        <p:txBody>
          <a:bodyPr>
            <a:normAutofit/>
          </a:bodyPr>
          <a:lstStyle/>
          <a:p>
            <a:pPr algn="just">
              <a:lnSpc>
                <a:spcPct val="120000"/>
              </a:lnSpc>
              <a:buFont typeface="Arial" pitchFamily="34" charset="0"/>
              <a:buChar char="•"/>
            </a:pPr>
            <a:r>
              <a:rPr lang="en-GB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Antigenic </a:t>
            </a:r>
            <a:r>
              <a:rPr lang="en-GB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drift </a:t>
            </a:r>
            <a:r>
              <a:rPr lang="en-GB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a mechanism for </a:t>
            </a:r>
            <a:r>
              <a:rPr lang="en-GB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variation in viruses</a:t>
            </a:r>
            <a:r>
              <a:rPr lang="en-GB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that involves the accumulation of mutations within the genes that code for antibody-binding sites.</a:t>
            </a:r>
          </a:p>
          <a:p>
            <a:pPr algn="just">
              <a:lnSpc>
                <a:spcPct val="120000"/>
              </a:lnSpc>
              <a:buFont typeface="Arial" pitchFamily="34" charset="0"/>
              <a:buChar char="•"/>
            </a:pPr>
            <a:r>
              <a:rPr lang="en-GB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This result in new strain of virus particles which </a:t>
            </a:r>
            <a:r>
              <a:rPr lang="en-GB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canno</a:t>
            </a:r>
            <a:r>
              <a:rPr lang="en-GB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GB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be inhibited as effectively by the antibodies </a:t>
            </a:r>
            <a:r>
              <a:rPr lang="en-GB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 were originally targeted against previous strains, making it easier for  virus to spread throughout a partially immune population.</a:t>
            </a:r>
          </a:p>
          <a:p>
            <a:pPr algn="just">
              <a:lnSpc>
                <a:spcPct val="120000"/>
              </a:lnSpc>
              <a:buFont typeface="Arial" pitchFamily="34" charset="0"/>
              <a:buChar char="•"/>
            </a:pPr>
            <a:endParaRPr lang="en-GB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</a:pPr>
            <a:endParaRPr lang="en-GB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357298"/>
            <a:ext cx="6400800" cy="4281502"/>
          </a:xfrm>
        </p:spPr>
        <p:txBody>
          <a:bodyPr>
            <a:normAutofit/>
          </a:bodyPr>
          <a:lstStyle/>
          <a:p>
            <a:pPr algn="l"/>
            <a:r>
              <a:rPr lang="en-GB" b="1" dirty="0" smtClean="0">
                <a:solidFill>
                  <a:schemeClr val="tx1"/>
                </a:solidFill>
                <a:latin typeface="+mj-lt"/>
              </a:rPr>
              <a:t>Surface antigens of influenza:</a:t>
            </a:r>
          </a:p>
          <a:p>
            <a:pPr algn="l"/>
            <a:r>
              <a:rPr lang="en-GB" sz="2800" dirty="0" smtClean="0">
                <a:solidFill>
                  <a:schemeClr val="tx1"/>
                </a:solidFill>
              </a:rPr>
              <a:t>Two types</a:t>
            </a:r>
            <a:r>
              <a:rPr lang="en-GB" dirty="0" smtClean="0">
                <a:solidFill>
                  <a:schemeClr val="tx1"/>
                </a:solidFill>
                <a:latin typeface="+mj-lt"/>
              </a:rPr>
              <a:t> </a:t>
            </a:r>
          </a:p>
          <a:p>
            <a:pPr marL="514350" indent="-514350" algn="l">
              <a:buFont typeface="+mj-lt"/>
              <a:buAutoNum type="alphaLcParenR"/>
            </a:pPr>
            <a:r>
              <a:rPr lang="en-GB" dirty="0" smtClean="0">
                <a:solidFill>
                  <a:schemeClr val="tx1"/>
                </a:solidFill>
                <a:latin typeface="+mj-lt"/>
              </a:rPr>
              <a:t>Hemagglutinin</a:t>
            </a:r>
          </a:p>
          <a:p>
            <a:pPr marL="514350" indent="-514350" algn="l">
              <a:buFont typeface="+mj-lt"/>
              <a:buAutoNum type="alphaLcParenR"/>
            </a:pPr>
            <a:r>
              <a:rPr lang="en-GB" dirty="0" smtClean="0">
                <a:solidFill>
                  <a:schemeClr val="tx1"/>
                </a:solidFill>
                <a:latin typeface="+mj-lt"/>
              </a:rPr>
              <a:t>Neuraminidase</a:t>
            </a:r>
          </a:p>
          <a:p>
            <a:pPr marL="514350" indent="-514350" algn="l"/>
            <a:r>
              <a:rPr lang="en-GB" dirty="0" smtClean="0">
                <a:solidFill>
                  <a:schemeClr val="tx1"/>
                </a:solidFill>
                <a:latin typeface="+mj-lt"/>
              </a:rPr>
              <a:t>They are glycoproteins present on viral capsid.</a:t>
            </a:r>
            <a:endParaRPr lang="en-GB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999715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714356"/>
            <a:ext cx="6400800" cy="4924444"/>
          </a:xfrm>
        </p:spPr>
        <p:txBody>
          <a:bodyPr>
            <a:normAutofit/>
          </a:bodyPr>
          <a:lstStyle/>
          <a:p>
            <a:pPr algn="just">
              <a:buFont typeface="Arial" pitchFamily="34" charset="0"/>
              <a:buChar char="•"/>
            </a:pPr>
            <a:r>
              <a:rPr lang="en-GB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Occurs with influenza A,B and C</a:t>
            </a:r>
          </a:p>
          <a:p>
            <a:pPr algn="just">
              <a:buFont typeface="Arial" pitchFamily="34" charset="0"/>
              <a:buChar char="•"/>
            </a:pPr>
            <a:r>
              <a:rPr lang="en-GB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Small number of slowly occurring changes(mutations</a:t>
            </a:r>
            <a:r>
              <a:rPr lang="en-GB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algn="just">
              <a:buFont typeface="Arial" pitchFamily="34" charset="0"/>
              <a:buChar char="•"/>
            </a:pPr>
            <a:r>
              <a:rPr lang="en-GB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Error </a:t>
            </a:r>
            <a:r>
              <a:rPr lang="en-GB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prone viral RNA polymerase</a:t>
            </a:r>
          </a:p>
          <a:p>
            <a:pPr algn="just">
              <a:buFont typeface="Arial" pitchFamily="34" charset="0"/>
              <a:buChar char="•"/>
            </a:pPr>
            <a:r>
              <a:rPr lang="en-GB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Same subtype</a:t>
            </a:r>
          </a:p>
          <a:p>
            <a:pPr algn="just">
              <a:buFont typeface="Arial" pitchFamily="34" charset="0"/>
              <a:buChar char="•"/>
            </a:pPr>
            <a:r>
              <a:rPr lang="en-GB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 changes most prominent, but can occur in any viral gene</a:t>
            </a:r>
          </a:p>
          <a:p>
            <a:pPr algn="just">
              <a:buFont typeface="Arial" pitchFamily="34" charset="0"/>
              <a:buChar char="•"/>
            </a:pPr>
            <a:r>
              <a:rPr lang="en-GB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Partially responsible for yearly vaccine changes</a:t>
            </a:r>
          </a:p>
          <a:p>
            <a:pPr algn="just">
              <a:buFont typeface="Arial" pitchFamily="34" charset="0"/>
              <a:buChar char="•"/>
            </a:pPr>
            <a:r>
              <a:rPr lang="en-GB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May result in epidemic</a:t>
            </a:r>
          </a:p>
          <a:p>
            <a:pPr algn="just"/>
            <a:endParaRPr lang="en-GB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GB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28604"/>
            <a:ext cx="6400800" cy="5572164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GB" sz="3500" b="1" dirty="0" smtClean="0">
                <a:solidFill>
                  <a:schemeClr val="tx1"/>
                </a:solidFill>
                <a:latin typeface="+mj-lt"/>
              </a:rPr>
              <a:t>Mechanism</a:t>
            </a:r>
          </a:p>
          <a:p>
            <a:pPr algn="just">
              <a:buFont typeface="Arial" pitchFamily="34" charset="0"/>
              <a:buChar char="•"/>
            </a:pPr>
            <a:r>
              <a:rPr lang="en-GB" sz="3000" dirty="0" smtClean="0">
                <a:solidFill>
                  <a:schemeClr val="tx1"/>
                </a:solidFill>
              </a:rPr>
              <a:t>Sites recognized on hemagglutinin and neuraminidase proteins by host immune system are under constant selective pressure.</a:t>
            </a:r>
          </a:p>
          <a:p>
            <a:pPr algn="just">
              <a:buFont typeface="Arial" pitchFamily="34" charset="0"/>
              <a:buChar char="•"/>
            </a:pPr>
            <a:r>
              <a:rPr lang="en-GB" sz="3000" dirty="0" smtClean="0">
                <a:solidFill>
                  <a:schemeClr val="tx1"/>
                </a:solidFill>
              </a:rPr>
              <a:t>So influenza as well as other viruses have these surface protein molecules.</a:t>
            </a:r>
          </a:p>
          <a:p>
            <a:pPr algn="just">
              <a:buFont typeface="Arial" pitchFamily="34" charset="0"/>
              <a:buChar char="•"/>
            </a:pPr>
            <a:r>
              <a:rPr lang="en-GB" sz="3000" dirty="0" smtClean="0">
                <a:solidFill>
                  <a:schemeClr val="tx1"/>
                </a:solidFill>
              </a:rPr>
              <a:t>Among them hemagglutinin is very important to interact with host cell and start infection.</a:t>
            </a:r>
          </a:p>
          <a:p>
            <a:pPr algn="just">
              <a:buFont typeface="Arial" pitchFamily="34" charset="0"/>
              <a:buChar char="•"/>
            </a:pPr>
            <a:r>
              <a:rPr lang="en-GB" sz="3000" dirty="0" smtClean="0">
                <a:solidFill>
                  <a:schemeClr val="tx1"/>
                </a:solidFill>
              </a:rPr>
              <a:t>So influenza virus changes the type of hemagglutinin present on their surface and produce different sub strains of the virus.</a:t>
            </a:r>
            <a:endParaRPr lang="en-GB" sz="3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252</TotalTime>
  <Words>323</Words>
  <Application>Microsoft Office PowerPoint</Application>
  <PresentationFormat>On-screen Show (4:3)</PresentationFormat>
  <Paragraphs>52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Solstice</vt:lpstr>
      <vt:lpstr>PowerPoint Presentation</vt:lpstr>
      <vt:lpstr>Influenza</vt:lpstr>
      <vt:lpstr>PowerPoint Presentation</vt:lpstr>
      <vt:lpstr>PowerPoint Presentation</vt:lpstr>
      <vt:lpstr>NOMENCLATURE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Antigenic shift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hp 15p</cp:lastModifiedBy>
  <cp:revision>31</cp:revision>
  <dcterms:created xsi:type="dcterms:W3CDTF">2018-04-08T16:47:23Z</dcterms:created>
  <dcterms:modified xsi:type="dcterms:W3CDTF">2019-05-24T06:03:27Z</dcterms:modified>
</cp:coreProperties>
</file>